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Rubik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Rubik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Rubik-italic.fntdata"/><Relationship Id="rId23" Type="http://schemas.openxmlformats.org/officeDocument/2006/relationships/font" Target="fonts/Rubik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ubik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gif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c852637e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c852637e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c852637e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c852637e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db7e072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db7e072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d722dce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d722dce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b08b11b1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b08b11b1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b08b11b1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b08b11b1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c852637e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c852637e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b08b11b1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b08b11b1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b08b11b1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b08b11b1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a0d0d2f6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a0d0d2f6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c852637e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c852637e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hyperlink" Target="https://play.kahoot.it/#/k/0d112a84-9a82-4635-b46e-06252170f06b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1.gif"/><Relationship Id="rId5" Type="http://schemas.openxmlformats.org/officeDocument/2006/relationships/image" Target="../media/image9.gif"/><Relationship Id="rId6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043550" y="2317075"/>
            <a:ext cx="6567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Introducción algoritmos de aprendizaje supervisado</a:t>
            </a:r>
            <a:endParaRPr sz="2400"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1123625" y="2199425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123625" y="3126825"/>
            <a:ext cx="2882700" cy="1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F2030"/>
                </a:solidFill>
                <a:latin typeface="Rubik"/>
                <a:ea typeface="Rubik"/>
                <a:cs typeface="Rubik"/>
                <a:sym typeface="Rubik"/>
              </a:rPr>
              <a:t>Conceptos...</a:t>
            </a:r>
            <a:endParaRPr>
              <a:solidFill>
                <a:srgbClr val="0F203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043550" y="1717525"/>
            <a:ext cx="3305400" cy="1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1CC44"/>
                </a:solidFill>
                <a:latin typeface="Rubik"/>
                <a:ea typeface="Rubik"/>
                <a:cs typeface="Rubik"/>
                <a:sym typeface="Rubik"/>
              </a:rPr>
              <a:t>D A T A  S C I E N C E</a:t>
            </a:r>
            <a:endParaRPr sz="1000">
              <a:solidFill>
                <a:srgbClr val="91CC44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6117100" y="4188275"/>
            <a:ext cx="2142900" cy="1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ACACAC"/>
                </a:solidFill>
                <a:latin typeface="Rubik"/>
                <a:ea typeface="Rubik"/>
                <a:cs typeface="Rubik"/>
                <a:sym typeface="Rubik"/>
              </a:rPr>
              <a:t>Comisión/Clase/Versión/Autor</a:t>
            </a:r>
            <a:endParaRPr sz="1000">
              <a:solidFill>
                <a:srgbClr val="ACACAC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2"/>
          <p:cNvSpPr txBox="1"/>
          <p:nvPr/>
        </p:nvSpPr>
        <p:spPr>
          <a:xfrm>
            <a:off x="1123625" y="1958825"/>
            <a:ext cx="6577800" cy="27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Linear Regression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Logistic Regression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k-Nearest Neighbour (kNN)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Classification and Regression Tree (CART)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k-Means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Principal Component Analysis (PCA)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Random Forest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1123625" y="925650"/>
            <a:ext cx="4669800" cy="5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Modelos mas comunes</a:t>
            </a:r>
            <a:endParaRPr sz="2400">
              <a:solidFill>
                <a:srgbClr val="434343"/>
              </a:solidFill>
            </a:endParaRPr>
          </a:p>
          <a:p>
            <a:pPr indent="13843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/>
        </p:nvSpPr>
        <p:spPr>
          <a:xfrm>
            <a:off x="700750" y="2571750"/>
            <a:ext cx="7764300" cy="17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250" y="307850"/>
            <a:ext cx="7955700" cy="496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/>
        </p:nvSpPr>
        <p:spPr>
          <a:xfrm>
            <a:off x="700750" y="2571750"/>
            <a:ext cx="7764300" cy="17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1195575" y="1475850"/>
            <a:ext cx="66879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https://play.kahoot.it/#/k/0d112a84-9a82-4635-b46e-06252170f06b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 txBox="1"/>
          <p:nvPr/>
        </p:nvSpPr>
        <p:spPr>
          <a:xfrm>
            <a:off x="1071050" y="830250"/>
            <a:ext cx="55545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Juego en equipo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1211700" y="1619700"/>
            <a:ext cx="65778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Training Set vs Test set vs Validation Set</a:t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1347700" y="2411025"/>
            <a:ext cx="5971800" cy="20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Porqué dividir en dos conjuntos (tres)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Que es el Validation Set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¿Que herramientas trae SK-learn?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Fuente: </a:t>
            </a:r>
            <a:r>
              <a:rPr lang="en" sz="1000">
                <a:solidFill>
                  <a:srgbClr val="434343"/>
                </a:solidFill>
              </a:rPr>
              <a:t>https://en.wikipedia.org/wiki/Training,_validation,_and_test_sets</a:t>
            </a:r>
            <a:endParaRPr sz="10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1283100" y="909825"/>
            <a:ext cx="65778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DataSet</a:t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1419100" y="1539225"/>
            <a:ext cx="5971800" cy="9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¿Que es?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¿Por que se divide en Train, Validation y Test?</a:t>
            </a:r>
            <a:endParaRPr sz="1000">
              <a:solidFill>
                <a:srgbClr val="434343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4050" y="2498025"/>
            <a:ext cx="5256850" cy="259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/>
        </p:nvSpPr>
        <p:spPr>
          <a:xfrm>
            <a:off x="5983850" y="3455075"/>
            <a:ext cx="2588700" cy="15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O’reilly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4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Culture of Big Data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Big data is not just a technology phenomenon. It has a cultural dimension.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By Mike Barlow May 4, 2015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449" y="132925"/>
            <a:ext cx="4640450" cy="474817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/>
          <p:nvPr/>
        </p:nvSpPr>
        <p:spPr>
          <a:xfrm>
            <a:off x="2453425" y="834425"/>
            <a:ext cx="959100" cy="1183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1211700" y="1619700"/>
            <a:ext cx="65778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Machine learning</a:t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1347700" y="2411025"/>
            <a:ext cx="6577800" cy="20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</a:rPr>
              <a:t>Machine Learning</a:t>
            </a:r>
            <a:r>
              <a:rPr lang="en" sz="1800">
                <a:solidFill>
                  <a:srgbClr val="434343"/>
                </a:solidFill>
              </a:rPr>
              <a:t> es el estudio de algoritmos y modelos estadísticos que utilizan los sistemas informáticos para mejorar progresivamente su rendimiento en una tarea específica.</a:t>
            </a:r>
            <a:endParaRPr sz="1800"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1211700" y="1619700"/>
            <a:ext cx="2928600" cy="26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Machine learning</a:t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Problema clásico</a:t>
            </a:r>
            <a:endParaRPr sz="18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0150" y="968300"/>
            <a:ext cx="3768126" cy="4060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/>
        </p:nvSpPr>
        <p:spPr>
          <a:xfrm>
            <a:off x="1049800" y="1594800"/>
            <a:ext cx="2928600" cy="26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Función de aprendizaje</a:t>
            </a:r>
            <a:endParaRPr sz="18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</a:rPr>
              <a:t>Y = f(X) + e</a:t>
            </a:r>
            <a:endParaRPr b="1" sz="18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Y : Labels</a:t>
            </a:r>
            <a:endParaRPr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f : El mejor mapeo entre las entrada X y el Label Y</a:t>
            </a:r>
            <a:endParaRPr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X : Entrada de datos relacionada con el problema a resolver</a:t>
            </a:r>
            <a:endParaRPr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e : Error irreducible</a:t>
            </a:r>
            <a:endParaRPr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ubik"/>
              <a:buChar char="-"/>
            </a:pPr>
            <a:r>
              <a:rPr lang="en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Mas comunmente usada para predecir</a:t>
            </a:r>
            <a:endParaRPr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1211700" y="890550"/>
            <a:ext cx="24249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  <a:latin typeface="Rubik"/>
                <a:ea typeface="Rubik"/>
                <a:cs typeface="Rubik"/>
                <a:sym typeface="Rubik"/>
              </a:rPr>
              <a:t>Modelo</a:t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0300" y="1195576"/>
            <a:ext cx="4377925" cy="2889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0"/>
          <p:cNvSpPr txBox="1"/>
          <p:nvPr/>
        </p:nvSpPr>
        <p:spPr>
          <a:xfrm>
            <a:off x="1283100" y="879438"/>
            <a:ext cx="65778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Aprendizaje supervisado y no supervisado</a:t>
            </a:r>
            <a:endParaRPr sz="20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/>
        <p:spPr>
          <a:xfrm>
            <a:off x="5146600" y="1626463"/>
            <a:ext cx="2714300" cy="263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0725" y="1626475"/>
            <a:ext cx="2714300" cy="267245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/>
        </p:nvSpPr>
        <p:spPr>
          <a:xfrm>
            <a:off x="1639125" y="4429700"/>
            <a:ext cx="21621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Supervisado</a:t>
            </a:r>
            <a:endParaRPr/>
          </a:p>
        </p:txBody>
      </p:sp>
      <p:sp>
        <p:nvSpPr>
          <p:cNvPr id="112" name="Google Shape;112;p20"/>
          <p:cNvSpPr txBox="1"/>
          <p:nvPr/>
        </p:nvSpPr>
        <p:spPr>
          <a:xfrm>
            <a:off x="5578500" y="4429700"/>
            <a:ext cx="21621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</a:t>
            </a:r>
            <a:r>
              <a:rPr lang="en"/>
              <a:t>Supervisado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/>
        </p:nvSpPr>
        <p:spPr>
          <a:xfrm>
            <a:off x="1123625" y="1434450"/>
            <a:ext cx="419400" cy="41400"/>
          </a:xfrm>
          <a:prstGeom prst="roundRect">
            <a:avLst>
              <a:gd fmla="val 50000" name="adj"/>
            </a:avLst>
          </a:prstGeom>
          <a:solidFill>
            <a:srgbClr val="91CC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/>
        </p:nvSpPr>
        <p:spPr>
          <a:xfrm>
            <a:off x="1048275" y="764700"/>
            <a:ext cx="65778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Regresión y clasificación</a:t>
            </a:r>
            <a:endParaRPr i="1" sz="2000">
              <a:solidFill>
                <a:srgbClr val="434343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400" y="1475850"/>
            <a:ext cx="3330150" cy="320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1400" y="1475850"/>
            <a:ext cx="3079957" cy="296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23625" y="1716925"/>
            <a:ext cx="2726650" cy="272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/>
        </p:nvSpPr>
        <p:spPr>
          <a:xfrm>
            <a:off x="1405900" y="4443575"/>
            <a:ext cx="21621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Regresión</a:t>
            </a:r>
            <a:endParaRPr/>
          </a:p>
        </p:txBody>
      </p:sp>
      <p:sp>
        <p:nvSpPr>
          <p:cNvPr id="123" name="Google Shape;123;p21"/>
          <p:cNvSpPr txBox="1"/>
          <p:nvPr/>
        </p:nvSpPr>
        <p:spPr>
          <a:xfrm>
            <a:off x="5435425" y="4591025"/>
            <a:ext cx="21621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Clasificación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